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71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2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24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3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44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77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7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8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44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225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03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349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763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627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11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A1C591-C76B-4C45-A766-0E2B2397DD08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ADC077-CD5E-4870-B089-7F6803E3540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3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31495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31849B"/>
                </a:solidFill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REPUBLIQUE </a:t>
            </a:r>
            <a:r>
              <a:rPr lang="fr-FR" sz="2400" b="1" dirty="0">
                <a:solidFill>
                  <a:srgbClr val="31849B"/>
                </a:solidFill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DEMOCRATIQUE DU CONGO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fr-FR" sz="2400" b="1" dirty="0" smtClean="0"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Association sans but lucratif de développement et humanitaire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 smtClean="0"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7030A0"/>
                </a:solidFill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WOKOVU </a:t>
            </a:r>
            <a:r>
              <a:rPr lang="fr-FR" sz="2400" b="1" dirty="0">
                <a:solidFill>
                  <a:srgbClr val="7030A0"/>
                </a:solidFill>
                <a:latin typeface="Agency FB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ONG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/>
              <a:t>                                                             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4400" b="1" kern="1000" cap="all" spc="75" dirty="0" smtClean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RAPPORT ANNUEL D’ACTIVITES 2025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4400" b="1" kern="1000" cap="all" spc="75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400" b="1" kern="1000" cap="all" spc="75" dirty="0" smtClean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                           </a:t>
            </a:r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 Protéger - Éduquer - Autonomiser - Transformer » 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dirty="0"/>
          </a:p>
        </p:txBody>
      </p:sp>
      <p:pic>
        <p:nvPicPr>
          <p:cNvPr id="4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808" y="2765253"/>
            <a:ext cx="2275833" cy="1538056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200662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Calibri"/>
              </a:rPr>
              <a:t> 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/>
              </a:rPr>
              <a:t>Presentation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alibri"/>
              </a:rPr>
              <a:t>Wokovu-Ong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pPr marL="0" lvl="0" indent="0" defTabSz="457200">
              <a:lnSpc>
                <a:spcPct val="100000"/>
              </a:lnSpc>
              <a:spcBef>
                <a:spcPct val="20000"/>
              </a:spcBef>
              <a:buNone/>
            </a:pPr>
            <a:endParaRPr lang="fr-FR" sz="3200" dirty="0" smtClean="0">
              <a:solidFill>
                <a:prstClr val="black"/>
              </a:solidFill>
            </a:endParaRP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fr-FR" sz="3200" dirty="0" smtClean="0">
                <a:solidFill>
                  <a:prstClr val="black"/>
                </a:solidFill>
              </a:rPr>
              <a:t>Organisation </a:t>
            </a:r>
            <a:r>
              <a:rPr lang="fr-FR" sz="3200" dirty="0">
                <a:solidFill>
                  <a:prstClr val="black"/>
                </a:solidFill>
              </a:rPr>
              <a:t>humanitaire et de développement fondée en 2017 à Lubumbashi.</a:t>
            </a:r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fr-FR" sz="3200" dirty="0">
                <a:solidFill>
                  <a:prstClr val="black"/>
                </a:solidFill>
              </a:rPr>
              <a:t>Axes : protection, formation, santé, autonomisation.</a:t>
            </a:r>
          </a:p>
        </p:txBody>
      </p:sp>
    </p:spTree>
    <p:extLst>
      <p:ext uri="{BB962C8B-B14F-4D97-AF65-F5344CB8AC3E}">
        <p14:creationId xmlns:p14="http://schemas.microsoft.com/office/powerpoint/2010/main" val="2299744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D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Calibri"/>
              </a:rPr>
              <a:t>Vision et Mission</a:t>
            </a:r>
            <a:endParaRPr lang="en-US" sz="4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2400" dirty="0"/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Vision : société inclusive et résiliente.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342900" lvl="0" indent="-342900" defTabSz="457200">
              <a:lnSpc>
                <a:spcPct val="100000"/>
              </a:lnSpc>
              <a:spcBef>
                <a:spcPct val="20000"/>
              </a:spcBef>
              <a:buFont typeface="Arial"/>
              <a:buChar char="•"/>
            </a:pPr>
            <a:r>
              <a:rPr lang="fr-FR" sz="3200" dirty="0">
                <a:solidFill>
                  <a:schemeClr val="accent1">
                    <a:lumMod val="75000"/>
                  </a:schemeClr>
                </a:solidFill>
              </a:rPr>
              <a:t>Mission : renforcer la résilience des communautés vulnérables.</a:t>
            </a:r>
          </a:p>
        </p:txBody>
      </p:sp>
    </p:spTree>
    <p:extLst>
      <p:ext uri="{BB962C8B-B14F-4D97-AF65-F5344CB8AC3E}">
        <p14:creationId xmlns:p14="http://schemas.microsoft.com/office/powerpoint/2010/main" val="290744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  Contexte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2025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algn="just"/>
            <a:r>
              <a:rPr lang="fr-FR" dirty="0" smtClean="0"/>
              <a:t>Vulnérabilité accrue des enfants et jeunes.</a:t>
            </a:r>
          </a:p>
          <a:p>
            <a:pPr algn="just"/>
            <a:r>
              <a:rPr lang="fr-FR" dirty="0" smtClean="0"/>
              <a:t>Pauvreté, déscolarisation, chômage et insécurité.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5030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Objectifs stratégiques 2025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fr-FR" dirty="0" smtClean="0"/>
          </a:p>
          <a:p>
            <a:pPr algn="just"/>
            <a:r>
              <a:rPr lang="fr-FR" dirty="0" smtClean="0"/>
              <a:t>Autonomisation des jeunes.</a:t>
            </a:r>
          </a:p>
          <a:p>
            <a:pPr algn="just"/>
            <a:r>
              <a:rPr lang="fr-FR" dirty="0" smtClean="0"/>
              <a:t>Renforcement de la gouvernance.</a:t>
            </a:r>
          </a:p>
          <a:p>
            <a:pPr algn="just"/>
            <a:r>
              <a:rPr lang="fr-FR" dirty="0" smtClean="0"/>
              <a:t>Protection et assistance sociale.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415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   Résultats clés 2025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57 jeunes formés.</a:t>
            </a:r>
          </a:p>
          <a:p>
            <a:r>
              <a:rPr lang="fr-FR" dirty="0" smtClean="0"/>
              <a:t>2 021 personnes sensibilisées.</a:t>
            </a:r>
          </a:p>
          <a:p>
            <a:pPr algn="just"/>
            <a:r>
              <a:rPr lang="fr-FR" dirty="0" smtClean="0"/>
              <a:t>47 enfants vulnérables soutenus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69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Santé communautaire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Centre médical temporairement suspendu.</a:t>
            </a:r>
          </a:p>
          <a:p>
            <a:r>
              <a:rPr lang="fr-FR" dirty="0" smtClean="0"/>
              <a:t>Relance planifiée en 2026.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8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Governance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Fonctionnement régulier des organes.</a:t>
            </a:r>
          </a:p>
          <a:p>
            <a:r>
              <a:rPr lang="fr-FR" dirty="0" smtClean="0"/>
              <a:t>Transparence et redevabilité renforcées.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8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Ressources humaines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9 personnels et volontaires actifs.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577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Finances 2025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Budget mobilisé : 20 365 USD.</a:t>
            </a:r>
          </a:p>
          <a:p>
            <a:r>
              <a:rPr lang="fr-FR" dirty="0" smtClean="0"/>
              <a:t>Dépenses : 18 758 USD.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854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Partenariats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Églises locales.</a:t>
            </a:r>
          </a:p>
          <a:p>
            <a:pPr marL="0" indent="0" algn="ctr">
              <a:buNone/>
            </a:pPr>
            <a:r>
              <a:rPr lang="fr-FR" dirty="0" smtClean="0"/>
              <a:t>ONG partenaires.</a:t>
            </a:r>
          </a:p>
          <a:p>
            <a:pPr marL="0" indent="0" algn="ctr">
              <a:buNone/>
            </a:pPr>
            <a:r>
              <a:rPr lang="fr-FR" dirty="0" smtClean="0"/>
              <a:t>Bailleurs privés.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5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Perspectives 2026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Relance centre médical.</a:t>
            </a:r>
          </a:p>
          <a:p>
            <a:r>
              <a:rPr lang="fr-FR" dirty="0" smtClean="0"/>
              <a:t>Expansion formation.</a:t>
            </a:r>
          </a:p>
          <a:p>
            <a:r>
              <a:rPr lang="fr-FR" dirty="0" smtClean="0"/>
              <a:t>Renforcement partenariats.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89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Remerciements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                  Merci à nos partenaires, bénévoles et communautés.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42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IMAGES 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4" y="2645107"/>
            <a:ext cx="5032823" cy="3140998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98" y="2560638"/>
            <a:ext cx="4418704" cy="3309937"/>
          </a:xfrm>
        </p:spPr>
      </p:pic>
    </p:spTree>
    <p:extLst>
      <p:ext uri="{BB962C8B-B14F-4D97-AF65-F5344CB8AC3E}">
        <p14:creationId xmlns:p14="http://schemas.microsoft.com/office/powerpoint/2010/main" val="3719347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IMAGE D’ASSISTANCE SOCIALE</a:t>
            </a: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309814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IMAGE D’ASSISTANCE SOCIALE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4" name="Espace réservé du contenu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1862300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ASSISTANCE SOCIALE</a:t>
            </a: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3" y="2364144"/>
            <a:ext cx="2642180" cy="3424146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93" y="2364143"/>
            <a:ext cx="3997170" cy="3424146"/>
          </a:xfr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90" y="2364143"/>
            <a:ext cx="3523786" cy="342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74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SANTE COMMUNAUTAIRE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3537"/>
            <a:ext cx="4718050" cy="3144138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3768545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MENUISIERIE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2411906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MENUISIERIE</a:t>
            </a:r>
            <a:endParaRPr lang="en-US" dirty="0"/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41817"/>
            <a:ext cx="5181600" cy="4000178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98" y="2560638"/>
            <a:ext cx="4418704" cy="3309937"/>
          </a:xfrm>
        </p:spPr>
      </p:pic>
    </p:spTree>
    <p:extLst>
      <p:ext uri="{BB962C8B-B14F-4D97-AF65-F5344CB8AC3E}">
        <p14:creationId xmlns:p14="http://schemas.microsoft.com/office/powerpoint/2010/main" val="372416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COUTURE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9" y="2375210"/>
            <a:ext cx="5278095" cy="3495365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4102528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COUTURE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43271"/>
            <a:ext cx="4358268" cy="4036741"/>
          </a:xfrm>
        </p:spPr>
      </p:pic>
      <p:pic>
        <p:nvPicPr>
          <p:cNvPr id="4" name="Espace réservé du contenu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73" y="2243272"/>
            <a:ext cx="3055436" cy="4036741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357" y="2243272"/>
            <a:ext cx="3311912" cy="392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71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REUNION DE SERVICE</a:t>
            </a:r>
            <a:endParaRPr lang="en-US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2380734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PHOTOS</a:t>
            </a:r>
            <a:endParaRPr lang="en-US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887475"/>
            <a:ext cx="4718050" cy="2656262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5" y="2560638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3858394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IMAGES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478350"/>
            <a:ext cx="2891883" cy="3309937"/>
          </a:xfrm>
        </p:spPr>
      </p:pic>
      <p:pic>
        <p:nvPicPr>
          <p:cNvPr id="10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64" y="2386361"/>
            <a:ext cx="2219092" cy="348421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86361"/>
            <a:ext cx="3170664" cy="348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62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IMAGES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3446923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AUTONOMISATION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48" y="2516033"/>
            <a:ext cx="4418704" cy="3309937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4005265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IMAGES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1137107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IMAGES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10" name="Espace réservé du contenu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5" y="2642923"/>
            <a:ext cx="4718050" cy="3145366"/>
          </a:xfrm>
        </p:spPr>
      </p:pic>
    </p:spTree>
    <p:extLst>
      <p:ext uri="{BB962C8B-B14F-4D97-AF65-F5344CB8AC3E}">
        <p14:creationId xmlns:p14="http://schemas.microsoft.com/office/powerpoint/2010/main" val="620593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AGR /AUTOFINANCEMENT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83" y="2196790"/>
            <a:ext cx="2276293" cy="3591689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98" y="2560638"/>
            <a:ext cx="4418704" cy="3309937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445" y="2313336"/>
            <a:ext cx="2587083" cy="355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96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LES PRODUITS REALISES PENDANT LA FORMATION TROUVENT DES DEBOUCHES COMMERCIAUX</a:t>
            </a:r>
            <a:endParaRPr lang="en-US" sz="28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3154045"/>
            <a:ext cx="4718050" cy="2123122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98" y="2560638"/>
            <a:ext cx="4418704" cy="3309937"/>
          </a:xfrm>
        </p:spPr>
      </p:pic>
    </p:spTree>
    <p:extLst>
      <p:ext uri="{BB962C8B-B14F-4D97-AF65-F5344CB8AC3E}">
        <p14:creationId xmlns:p14="http://schemas.microsoft.com/office/powerpoint/2010/main" val="1358377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ATRES IMAGES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48" y="2560638"/>
            <a:ext cx="4418704" cy="3309937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98" y="2560638"/>
            <a:ext cx="4418704" cy="3309937"/>
          </a:xfrm>
        </p:spPr>
      </p:pic>
    </p:spTree>
    <p:extLst>
      <p:ext uri="{BB962C8B-B14F-4D97-AF65-F5344CB8AC3E}">
        <p14:creationId xmlns:p14="http://schemas.microsoft.com/office/powerpoint/2010/main" val="556605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ATRES IMAGES </a:t>
            </a:r>
            <a:endParaRPr lang="en-US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64420"/>
            <a:ext cx="2206624" cy="3309937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75" y="2642923"/>
            <a:ext cx="4718050" cy="3145366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415" y="2464420"/>
            <a:ext cx="2533183" cy="340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70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72570" y="761810"/>
            <a:ext cx="3718455" cy="840959"/>
          </a:xfrm>
        </p:spPr>
        <p:txBody>
          <a:bodyPr/>
          <a:lstStyle/>
          <a:p>
            <a:r>
              <a:rPr lang="fr-FR" b="1" dirty="0" smtClean="0"/>
              <a:t>WOKOVU-ONG LOGO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607" y="678093"/>
            <a:ext cx="5229545" cy="553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8" y="2917296"/>
            <a:ext cx="4375267" cy="329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0338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396</TotalTime>
  <Words>247</Words>
  <Application>Microsoft Office PowerPoint</Application>
  <PresentationFormat>Grand écran</PresentationFormat>
  <Paragraphs>93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1" baseType="lpstr">
      <vt:lpstr>Agency FB</vt:lpstr>
      <vt:lpstr>Arial</vt:lpstr>
      <vt:lpstr>Calibri</vt:lpstr>
      <vt:lpstr>Calibri Light</vt:lpstr>
      <vt:lpstr>Garamond</vt:lpstr>
      <vt:lpstr>Times New Roman</vt:lpstr>
      <vt:lpstr>Organique</vt:lpstr>
      <vt:lpstr>REPUBLIQUE DEMOCRATIQUE DU CONGO            Association sans but lucratif de développement et humanitaire  WOKOVU - ONG </vt:lpstr>
      <vt:lpstr>  Presentation de Wokovu-Ong</vt:lpstr>
      <vt:lpstr> Vision et Mission</vt:lpstr>
      <vt:lpstr>  Contexte 2025</vt:lpstr>
      <vt:lpstr>        Objectifs stratégiques 2025</vt:lpstr>
      <vt:lpstr>                Résultats clés 2025 </vt:lpstr>
      <vt:lpstr>                   Santé communautaire</vt:lpstr>
      <vt:lpstr>   Governance</vt:lpstr>
      <vt:lpstr>Ressources humaines</vt:lpstr>
      <vt:lpstr>Finances 2025</vt:lpstr>
      <vt:lpstr>Partenariats</vt:lpstr>
      <vt:lpstr>Perspectives 2026</vt:lpstr>
      <vt:lpstr>Remerciements</vt:lpstr>
      <vt:lpstr>IMAGES </vt:lpstr>
      <vt:lpstr>IMAGE D’ASSISTANCE SOCIALE</vt:lpstr>
      <vt:lpstr>IMAGE D’ASSISTANCE SOCIALE</vt:lpstr>
      <vt:lpstr>ASSISTANCE SOCIALE</vt:lpstr>
      <vt:lpstr>SANTE COMMUNAUTAIRE</vt:lpstr>
      <vt:lpstr>MENUISIERIE</vt:lpstr>
      <vt:lpstr>MENUISIERIE</vt:lpstr>
      <vt:lpstr>COUTURE</vt:lpstr>
      <vt:lpstr>COUTURE</vt:lpstr>
      <vt:lpstr>REUNION DE SERVICE</vt:lpstr>
      <vt:lpstr>AUTRES PHOTOS</vt:lpstr>
      <vt:lpstr>AUTRES IMAGES</vt:lpstr>
      <vt:lpstr>AUTRES IMAGES</vt:lpstr>
      <vt:lpstr>AUTONOMISATION</vt:lpstr>
      <vt:lpstr>AUTRES IMAGES</vt:lpstr>
      <vt:lpstr>AUTRES IMAGES</vt:lpstr>
      <vt:lpstr>AGR /AUTOFINANCEMENT</vt:lpstr>
      <vt:lpstr>LES PRODUITS REALISES PENDANT LA FORMATION TROUVENT DES DEBOUCHES COMMERCIAUX</vt:lpstr>
      <vt:lpstr>ATRES IMAGES</vt:lpstr>
      <vt:lpstr>ATRES IMAGES </vt:lpstr>
      <vt:lpstr>WOKOVU-ONG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REPUBLIQUE DEMOCRATIQUE DU CONGO             Association sans but lucratif de développement et humanitaire     WOKOVU - ONG</dc:title>
  <dc:creator>ACER</dc:creator>
  <cp:lastModifiedBy>ACER</cp:lastModifiedBy>
  <cp:revision>28</cp:revision>
  <dcterms:created xsi:type="dcterms:W3CDTF">2026-01-19T21:40:07Z</dcterms:created>
  <dcterms:modified xsi:type="dcterms:W3CDTF">2026-01-21T00:08:14Z</dcterms:modified>
</cp:coreProperties>
</file>